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Sora Medium" charset="0"/>
      <p:regular r:id="rId13"/>
    </p:embeddedFont>
    <p:embeddedFont>
      <p:font typeface="Noto Sans TC" charset="-128"/>
      <p:regular r:id="rId14"/>
    </p:embeddedFont>
    <p:embeddedFont>
      <p:font typeface="Wingdings 2" pitchFamily="18" charset="2"/>
      <p:regular r:id="rId15"/>
    </p:embeddedFont>
    <p:embeddedFont>
      <p:font typeface="Franklin Gothic Book" pitchFamily="34" charset="0"/>
      <p:regular r:id="rId16"/>
      <p: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-584" y="-7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3DCD0-4383-D741-8086-8C428B63916F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CBED9-F94C-A644-88D0-925F0627A38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79696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5702551"/>
            <a:ext cx="14630400" cy="2535554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130622" tIns="65311" rIns="130622" bIns="65311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9768841" y="0"/>
            <a:ext cx="4861560" cy="82296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130622" tIns="65311" rIns="130622" bIns="65311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6502" y="4005072"/>
            <a:ext cx="10368077" cy="2761488"/>
          </a:xfrm>
        </p:spPr>
        <p:txBody>
          <a:bodyPr rIns="65311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92880" y="1853774"/>
            <a:ext cx="10368077" cy="2103120"/>
          </a:xfrm>
        </p:spPr>
        <p:txBody>
          <a:bodyPr tIns="0" rIns="65311" bIns="0" anchor="b">
            <a:normAutofit/>
          </a:bodyPr>
          <a:lstStyle>
            <a:lvl1pPr marL="0" indent="0" algn="r">
              <a:buNone/>
              <a:defRPr sz="2900">
                <a:solidFill>
                  <a:schemeClr val="tx1"/>
                </a:solidFill>
                <a:effectLst/>
              </a:defRPr>
            </a:lvl1pPr>
            <a:lvl2pPr marL="653110" indent="0" algn="ctr">
              <a:buNone/>
            </a:lvl2pPr>
            <a:lvl3pPr marL="1306220" indent="0" algn="ctr">
              <a:buNone/>
            </a:lvl3pPr>
            <a:lvl4pPr marL="1959331" indent="0" algn="ctr">
              <a:buNone/>
            </a:lvl4pPr>
            <a:lvl5pPr marL="2612441" indent="0" algn="ctr">
              <a:buNone/>
            </a:lvl5pPr>
            <a:lvl6pPr marL="3265551" indent="0" algn="ctr">
              <a:buNone/>
            </a:lvl6pPr>
            <a:lvl7pPr marL="3918661" indent="0" algn="ctr">
              <a:buNone/>
            </a:lvl7pPr>
            <a:lvl8pPr marL="4571771" indent="0" algn="ctr">
              <a:buNone/>
            </a:lvl8pPr>
            <a:lvl9pPr marL="5224882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329566"/>
            <a:ext cx="3291840" cy="702183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329566"/>
            <a:ext cx="9631680" cy="702183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5702551"/>
            <a:ext cx="14630400" cy="2535554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130622" tIns="65311" rIns="130622" bIns="65311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9768841" y="0"/>
            <a:ext cx="4861560" cy="82296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130622" tIns="65311" rIns="130622" bIns="65311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4300605"/>
            <a:ext cx="10607040" cy="2191636"/>
          </a:xfrm>
        </p:spPr>
        <p:txBody>
          <a:bodyPr tIns="0" bIns="0" anchor="t"/>
          <a:lstStyle>
            <a:lvl1pPr algn="l">
              <a:buNone/>
              <a:defRPr sz="60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982960"/>
            <a:ext cx="10607040" cy="1280026"/>
          </a:xfrm>
        </p:spPr>
        <p:txBody>
          <a:bodyPr lIns="65311" tIns="0" rIns="65311" bIns="0" anchor="b"/>
          <a:lstStyle>
            <a:lvl1pPr marL="0" indent="0" algn="l">
              <a:buNone/>
              <a:defRPr sz="2900">
                <a:solidFill>
                  <a:schemeClr val="tx1"/>
                </a:solidFill>
                <a:effectLst/>
              </a:defRPr>
            </a:lvl1pPr>
            <a:lvl2pPr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1948160" cy="1371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1920240"/>
            <a:ext cx="5852160" cy="5431156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7520" y="1920240"/>
            <a:ext cx="5852160" cy="5431156"/>
          </a:xfrm>
        </p:spPr>
        <p:txBody>
          <a:bodyPr/>
          <a:lstStyle>
            <a:lvl1pPr>
              <a:defRPr sz="3700"/>
            </a:lvl1pPr>
            <a:lvl2pPr>
              <a:defRPr sz="31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7660"/>
            <a:ext cx="13167360" cy="13716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6583680"/>
            <a:ext cx="6464301" cy="1005840"/>
          </a:xfrm>
        </p:spPr>
        <p:txBody>
          <a:bodyPr anchor="t"/>
          <a:lstStyle>
            <a:lvl1pPr marL="0" indent="0">
              <a:buNone/>
              <a:defRPr sz="3400" b="1">
                <a:solidFill>
                  <a:schemeClr val="accent1"/>
                </a:solidFill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7432041" y="6583680"/>
            <a:ext cx="6466840" cy="1005840"/>
          </a:xfrm>
        </p:spPr>
        <p:txBody>
          <a:bodyPr anchor="t"/>
          <a:lstStyle>
            <a:lvl1pPr marL="0" indent="0">
              <a:buNone/>
              <a:defRPr sz="3400" b="1">
                <a:solidFill>
                  <a:schemeClr val="accent1"/>
                </a:solidFill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731520" y="1820295"/>
            <a:ext cx="6464301" cy="473011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1820295"/>
            <a:ext cx="6466840" cy="473011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184"/>
            <a:ext cx="11953037" cy="1371600"/>
          </a:xfrm>
        </p:spPr>
        <p:txBody>
          <a:bodyPr anchor="ctr"/>
          <a:lstStyle>
            <a:lvl1pPr algn="l">
              <a:defRPr sz="6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1422634"/>
            <a:ext cx="5120640" cy="876300"/>
          </a:xfrm>
        </p:spPr>
        <p:txBody>
          <a:bodyPr tIns="0" bIns="0" anchor="t"/>
          <a:lstStyle>
            <a:lvl1pPr algn="l">
              <a:buNone/>
              <a:defRPr sz="26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31520" y="257309"/>
            <a:ext cx="4389120" cy="1097280"/>
          </a:xfrm>
        </p:spPr>
        <p:txBody>
          <a:bodyPr lIns="65311" tIns="0" rIns="65311" bIns="0" anchor="b"/>
          <a:lstStyle>
            <a:lvl1pPr marL="0" indent="0" algn="l">
              <a:buNone/>
              <a:defRPr sz="2000"/>
            </a:lvl1pPr>
            <a:lvl2pPr>
              <a:buNone/>
              <a:defRPr sz="1700"/>
            </a:lvl2pPr>
            <a:lvl3pPr>
              <a:buNone/>
              <a:defRPr sz="1400"/>
            </a:lvl3pPr>
            <a:lvl4pPr>
              <a:buNone/>
              <a:defRPr sz="1300"/>
            </a:lvl4pPr>
            <a:lvl5pPr>
              <a:buNone/>
              <a:defRPr sz="13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31520" y="2377440"/>
            <a:ext cx="11338560" cy="4572000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3100"/>
            </a:lvl3pPr>
            <a:lvl4pPr>
              <a:defRPr sz="2900"/>
            </a:lvl4pPr>
            <a:lvl5pPr>
              <a:defRPr sz="29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50317" y="7706477"/>
            <a:ext cx="1219200" cy="438150"/>
          </a:xfrm>
        </p:spPr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771" y="2046851"/>
            <a:ext cx="4886189" cy="1504570"/>
          </a:xfrm>
        </p:spPr>
        <p:txBody>
          <a:bodyPr anchor="b"/>
          <a:lstStyle>
            <a:lvl1pPr algn="l">
              <a:buNone/>
              <a:defRPr sz="31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05005" y="1223888"/>
            <a:ext cx="6583680" cy="493776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46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90774" y="3598518"/>
            <a:ext cx="4886186" cy="3196178"/>
          </a:xfrm>
        </p:spPr>
        <p:txBody>
          <a:bodyPr lIns="65311" rIns="65311"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700"/>
            </a:lvl2pPr>
            <a:lvl3pPr>
              <a:buFontTx/>
              <a:buNone/>
              <a:defRPr sz="1400"/>
            </a:lvl3pPr>
            <a:lvl4pPr>
              <a:buFontTx/>
              <a:buNone/>
              <a:defRPr sz="1300"/>
            </a:lvl4pPr>
            <a:lvl5pPr>
              <a:buFontTx/>
              <a:buNone/>
              <a:defRPr sz="13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520" y="7706477"/>
            <a:ext cx="3413760" cy="438150"/>
          </a:xfrm>
        </p:spPr>
        <p:txBody>
          <a:bodyPr/>
          <a:lstStyle/>
          <a:p>
            <a:fld id="{E637BB6B-EE1B-48FB-8575-0D55C373DE88}" type="datetimeFigureOut">
              <a:rPr lang="en-US" smtClean="0"/>
              <a:pPr/>
              <a:t>10/20/2024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5702551"/>
            <a:ext cx="14630400" cy="2535554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130622" tIns="65311" rIns="130622" bIns="65311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11704320" y="0"/>
            <a:ext cx="2926080" cy="82296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130622" tIns="65311" rIns="130622" bIns="65311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731520" y="329566"/>
            <a:ext cx="11948160" cy="1371600"/>
          </a:xfrm>
          <a:prstGeom prst="rect">
            <a:avLst/>
          </a:prstGeom>
        </p:spPr>
        <p:txBody>
          <a:bodyPr vert="horz" lIns="65311" tIns="65311" rIns="65311" bIns="65311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1948160" cy="5431156"/>
          </a:xfrm>
          <a:prstGeom prst="rect">
            <a:avLst/>
          </a:prstGeom>
        </p:spPr>
        <p:txBody>
          <a:bodyPr vert="horz" lIns="130622" tIns="65311" rIns="130622" bIns="65311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731520" y="7706477"/>
            <a:ext cx="3413760" cy="438150"/>
          </a:xfrm>
          <a:prstGeom prst="rect">
            <a:avLst/>
          </a:prstGeom>
        </p:spPr>
        <p:txBody>
          <a:bodyPr vert="horz" lIns="130622" tIns="65311" rIns="130622" bIns="0" anchor="b"/>
          <a:lstStyle>
            <a:lvl1pPr algn="l" eaLnBrk="1" latinLnBrk="0" hangingPunct="1">
              <a:defRPr kumimoji="0" sz="14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E637BB6B-EE1B-48FB-8575-0D55C373DE88}" type="datetimeFigureOut">
              <a:rPr lang="en-US" smtClean="0"/>
              <a:pPr/>
              <a:t>10/20/2024</a:t>
            </a:fld>
            <a:endParaRPr lang="en-US" sz="14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998720" y="7706477"/>
            <a:ext cx="4632960" cy="438150"/>
          </a:xfrm>
          <a:prstGeom prst="rect">
            <a:avLst/>
          </a:prstGeom>
        </p:spPr>
        <p:txBody>
          <a:bodyPr vert="horz" lIns="0" tIns="65311" rIns="0" bIns="0" anchor="b"/>
          <a:lstStyle>
            <a:lvl1pPr algn="ctr" eaLnBrk="1" latinLnBrk="0" hangingPunct="1">
              <a:defRPr kumimoji="0" sz="14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pPr algn="ctr" eaLnBrk="1" latinLnBrk="0" hangingPunct="1"/>
            <a:endParaRPr kumimoji="0" lang="en-US" sz="14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3045440" y="7706477"/>
            <a:ext cx="1219200" cy="43815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4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 sz="1400" dirty="0">
              <a:solidFill>
                <a:schemeClr val="tx2">
                  <a:shade val="50000"/>
                </a:schemeClr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0861" indent="-548613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31914" indent="-391866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436842" indent="-36574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indent="-339617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129139" indent="-261244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2429570" indent="-261244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063" indent="-261244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056556" indent="-261244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3330862" indent="-261244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6427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Basic Library Management System with Python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18945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Python-based library management system provides a comprehensive digital solution to streamline library operations, enabling librarians to efficiently manage book inventory, borrowing, and returns while enhancing the overall user experience for patrons.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6641068"/>
            <a:ext cx="258889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By</a:t>
            </a:r>
            <a:endParaRPr lang="en-IN" sz="2200" b="1" dirty="0">
              <a:solidFill>
                <a:srgbClr val="E0D6DE"/>
              </a:solidFill>
              <a:latin typeface="Noto Sans TC Bold" pitchFamily="34" charset="0"/>
              <a:ea typeface="Noto Sans TC Bold" pitchFamily="34" charset="-122"/>
              <a:cs typeface="Noto Sans TC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IN" sz="2200" b="1" dirty="0" err="1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Prateek</a:t>
            </a:r>
            <a:r>
              <a:rPr lang="en-IN" sz="22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 Kumar Srivastava [RA2311028030009]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 err="1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Pulkit</a:t>
            </a:r>
            <a:r>
              <a:rPr lang="en-US" sz="22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 </a:t>
            </a:r>
            <a:r>
              <a:rPr lang="en-US" sz="2200" b="1" dirty="0" err="1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Srivastav</a:t>
            </a:r>
            <a:r>
              <a:rPr lang="en-IN" sz="22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 [RA2311028030040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3C0EE47-EE71-03D7-5FB5-502EA1A08B8E}"/>
              </a:ext>
            </a:extLst>
          </p:cNvPr>
          <p:cNvSpPr txBox="1"/>
          <p:nvPr/>
        </p:nvSpPr>
        <p:spPr>
          <a:xfrm>
            <a:off x="5754915" y="3653135"/>
            <a:ext cx="35471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5400" b="1" i="1" dirty="0">
                <a:solidFill>
                  <a:schemeClr val="bg1"/>
                </a:solidFill>
              </a:rPr>
              <a:t>THANKS !</a:t>
            </a:r>
            <a:endParaRPr lang="en-US" sz="54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53307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646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3608665"/>
            <a:ext cx="13194268" cy="1282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Introduction: Importance of Library Management and the Need for a Digital Solution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8066" y="5429369"/>
            <a:ext cx="461605" cy="46160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883682" y="5506283"/>
            <a:ext cx="13025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84816" y="5429369"/>
            <a:ext cx="314229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Streamlined Operations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84816" y="5872877"/>
            <a:ext cx="3594616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digital library management system automates essential tasks, reducing manual effort and improving efficiency.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184577" y="5429369"/>
            <a:ext cx="461605" cy="46160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5319474" y="5506283"/>
            <a:ext cx="191691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851327" y="5429369"/>
            <a:ext cx="3467814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Enhanced User Experience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851327" y="5872877"/>
            <a:ext cx="3594616" cy="984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Patrons can easily search, borrow, and return books, fostering a more engaging library experience.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651087" y="5429369"/>
            <a:ext cx="461605" cy="46160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9786461" y="5506283"/>
            <a:ext cx="190857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0317837" y="5429369"/>
            <a:ext cx="2707005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Data-Driven Insights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17837" y="5872877"/>
            <a:ext cx="3594616" cy="984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system provides valuable data and analytics to help librarians make informed decisions.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611" y="3026688"/>
            <a:ext cx="13241179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Idea: Developing a Simple yet Efficient Library Management System Using Python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4611" y="4564499"/>
            <a:ext cx="6521410" cy="1461016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892969" y="4762857"/>
            <a:ext cx="291953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User-Friendly Interface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892969" y="5192078"/>
            <a:ext cx="612469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Intuitive design that caters to the needs of both librarians and patrons.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4379" y="4564499"/>
            <a:ext cx="6521410" cy="1461016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612737" y="4762857"/>
            <a:ext cx="262497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Robust Functionality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612737" y="5192078"/>
            <a:ext cx="612469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Comprehensive features for managing book inventory, borrowing, and returns.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4611" y="6223873"/>
            <a:ext cx="6521410" cy="1461016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892969" y="6422231"/>
            <a:ext cx="298525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Scalable and Extensible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892969" y="6851452"/>
            <a:ext cx="612469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Ability to accommodate growing library collections and evolving user requirements.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4379" y="6223873"/>
            <a:ext cx="6521410" cy="1461016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612737" y="6422231"/>
            <a:ext cx="343173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Python-Powered Efficiency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612737" y="6851452"/>
            <a:ext cx="612469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Leveraging the simplicity and versatility of Python for rapid development and deployment.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System Architecture: Key Components and Their Functionalities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Book Inventory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Manages the collection of books, including information like title, author, and availability.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0045"/>
            <a:ext cx="29204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Patron Management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11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Handles user accounts, borrowing history, and fine calculations.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0045"/>
            <a:ext cx="33166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Borrowing and Returns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Facilitates the process of checking out and returning books, with due date tracking.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242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714" y="3323511"/>
            <a:ext cx="13104971" cy="1362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 Interface: Providing a User-Friendly Experience for Librarians and Patrons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714" y="5012412"/>
            <a:ext cx="544830" cy="5448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2714" y="5775127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Book Search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2714" y="6246376"/>
            <a:ext cx="3031093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Enables users to quickly find and locate books in the library's collection.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0634" y="5012412"/>
            <a:ext cx="544830" cy="54483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20634" y="5775127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Borrowing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120634" y="6246376"/>
            <a:ext cx="3031093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Allows patrons to check out books with a few simple clicks.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8554" y="5012412"/>
            <a:ext cx="544830" cy="54483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8554" y="5775127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Returns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478554" y="6246376"/>
            <a:ext cx="3031093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Streamlines the process of returning books and tracking due dates.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6473" y="5012412"/>
            <a:ext cx="544830" cy="54483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6473" y="5775127"/>
            <a:ext cx="3031212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Inventory Management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36473" y="6586895"/>
            <a:ext cx="3031212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Enables librarians to efficiently manage the library's book collection.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5313" y="468868"/>
            <a:ext cx="7953375" cy="1594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Core Features: Borrowing, Returning, and Managing Book Inventory</a:t>
            </a:r>
            <a:endParaRPr lang="en-US" sz="3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313" y="2318028"/>
            <a:ext cx="850344" cy="13606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00689" y="2488049"/>
            <a:ext cx="2126099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Book Search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1700689" y="2855833"/>
            <a:ext cx="6847999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Patrons can search for and locate desired books in the library's database.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313" y="3678674"/>
            <a:ext cx="850344" cy="13606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00689" y="3848695"/>
            <a:ext cx="2126099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Borrowing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1700689" y="4216479"/>
            <a:ext cx="684799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Patrons can check out books, with the system automatically updating the book's availability and the patron's borrowing history.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313" y="5039320"/>
            <a:ext cx="850344" cy="136064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00689" y="5209342"/>
            <a:ext cx="2126099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Returns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1700689" y="5577126"/>
            <a:ext cx="684799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Patrons can return books, and the system updates the book's status and the patron's account accordingly.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313" y="6399967"/>
            <a:ext cx="850344" cy="136064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00689" y="6569988"/>
            <a:ext cx="2506623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Inventory Management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1700689" y="6937772"/>
            <a:ext cx="6847999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Librarians can add, edit, and remove book records, ensuring the library's collection is up-to-date.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776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5678" y="2902268"/>
            <a:ext cx="13299043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Challenges and Limitations: Addressing Common Issues in Library Management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7303770" y="4376261"/>
            <a:ext cx="22860" cy="3328630"/>
          </a:xfrm>
          <a:prstGeom prst="roundRect">
            <a:avLst>
              <a:gd name="adj" fmla="val 124816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6458426" y="4792742"/>
            <a:ext cx="665678" cy="22860"/>
          </a:xfrm>
          <a:prstGeom prst="roundRect">
            <a:avLst>
              <a:gd name="adj" fmla="val 124816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7101245" y="4590217"/>
            <a:ext cx="427911" cy="427911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7254835" y="4661535"/>
            <a:ext cx="12072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3891320" y="4566404"/>
            <a:ext cx="2377678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Integrity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65678" y="4977646"/>
            <a:ext cx="560331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Ensuring accurate and up-to-date book and patron information to prevent errors and inconsistencies.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506295" y="5743694"/>
            <a:ext cx="665678" cy="22860"/>
          </a:xfrm>
          <a:prstGeom prst="roundRect">
            <a:avLst>
              <a:gd name="adj" fmla="val 124816"/>
            </a:avLst>
          </a:prstGeom>
          <a:solidFill>
            <a:srgbClr val="3F3F44"/>
          </a:solidFill>
          <a:ln/>
        </p:spPr>
      </p:sp>
      <p:sp>
        <p:nvSpPr>
          <p:cNvPr id="11" name="Shape 8"/>
          <p:cNvSpPr/>
          <p:nvPr/>
        </p:nvSpPr>
        <p:spPr>
          <a:xfrm>
            <a:off x="7101245" y="5541169"/>
            <a:ext cx="427911" cy="427911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7226260" y="5612487"/>
            <a:ext cx="177760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8361402" y="5517356"/>
            <a:ext cx="2822615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Overdue Book Tracking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8361402" y="5928598"/>
            <a:ext cx="560331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Implementing a reliable system to monitor and manage overdue books, including late fees.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458426" y="6599634"/>
            <a:ext cx="665678" cy="22860"/>
          </a:xfrm>
          <a:prstGeom prst="roundRect">
            <a:avLst>
              <a:gd name="adj" fmla="val 124816"/>
            </a:avLst>
          </a:prstGeom>
          <a:solidFill>
            <a:srgbClr val="3F3F44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1245" y="6397109"/>
            <a:ext cx="427911" cy="427911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7226737" y="6468428"/>
            <a:ext cx="17692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3891320" y="6373297"/>
            <a:ext cx="2377678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Scalability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65678" y="6784538"/>
            <a:ext cx="560331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Designing the system to accommodate growing library collections and increasing user demands.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518" y="787360"/>
            <a:ext cx="7720965" cy="2541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Results and Impact: Improved Efficiency, Reduced Manual Tasks, and Enhanced User Satisfaction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1518" y="3862149"/>
            <a:ext cx="457319" cy="45731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875705" y="3938349"/>
            <a:ext cx="128945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72076" y="3862149"/>
            <a:ext cx="309836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Time-Saving Operations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72076" y="4619149"/>
            <a:ext cx="3098363" cy="1301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Automation of key tasks like book inventory management and borrowing/return processes.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3679" y="3862149"/>
            <a:ext cx="457319" cy="45731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4807387" y="3938349"/>
            <a:ext cx="189905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334238" y="3862149"/>
            <a:ext cx="309836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Enhanced User Experience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334238" y="4619149"/>
            <a:ext cx="3098363" cy="1301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Streamlined and intuitive interface for both librarians and patrons, improving overall satisfaction.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11518" y="6352103"/>
            <a:ext cx="457319" cy="45731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845582" y="6428303"/>
            <a:ext cx="189071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372076" y="6352103"/>
            <a:ext cx="317932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Improved Data Accuracy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72076" y="6791563"/>
            <a:ext cx="7060406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Reduced errors and inconsistencies in book and patron information, ensuring reliable data.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1181"/>
            <a:ext cx="130428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 and Future Enhancements: Summary and Potential Areas for Further Development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5244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510563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Python-based library management system has successfully streamlined operations, enhanced user experience, and provided valuable data-driven insights.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524494"/>
            <a:ext cx="31262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510563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Potential improvements include integration with e-book platforms, advanced analytics, and mobile app development for increased accessibility.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0</TotalTime>
  <Words>592</Words>
  <Application>Microsoft Office PowerPoint</Application>
  <PresentationFormat>Custom</PresentationFormat>
  <Paragraphs>84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Sora Medium</vt:lpstr>
      <vt:lpstr>Noto Sans TC</vt:lpstr>
      <vt:lpstr>Noto Sans TC Bold</vt:lpstr>
      <vt:lpstr>Aptos</vt:lpstr>
      <vt:lpstr>Wingdings 2</vt:lpstr>
      <vt:lpstr>Franklin Gothic Book</vt:lpstr>
      <vt:lpstr>Technic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acer'</cp:lastModifiedBy>
  <cp:revision>4</cp:revision>
  <dcterms:created xsi:type="dcterms:W3CDTF">2024-10-14T17:41:24Z</dcterms:created>
  <dcterms:modified xsi:type="dcterms:W3CDTF">2024-10-20T17:02:32Z</dcterms:modified>
</cp:coreProperties>
</file>